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8"/>
  </p:notesMasterIdLst>
  <p:sldIdLst>
    <p:sldId id="256" r:id="rId2"/>
    <p:sldId id="314" r:id="rId3"/>
    <p:sldId id="318" r:id="rId4"/>
    <p:sldId id="453" r:id="rId5"/>
    <p:sldId id="315" r:id="rId6"/>
    <p:sldId id="416" r:id="rId7"/>
    <p:sldId id="379" r:id="rId8"/>
    <p:sldId id="417" r:id="rId9"/>
    <p:sldId id="419" r:id="rId10"/>
    <p:sldId id="386" r:id="rId11"/>
    <p:sldId id="420" r:id="rId12"/>
    <p:sldId id="422" r:id="rId13"/>
    <p:sldId id="423" r:id="rId14"/>
    <p:sldId id="439" r:id="rId15"/>
    <p:sldId id="427" r:id="rId16"/>
    <p:sldId id="424" r:id="rId17"/>
    <p:sldId id="425" r:id="rId18"/>
    <p:sldId id="426" r:id="rId19"/>
    <p:sldId id="428" r:id="rId20"/>
    <p:sldId id="430" r:id="rId21"/>
    <p:sldId id="431" r:id="rId22"/>
    <p:sldId id="432" r:id="rId23"/>
    <p:sldId id="433" r:id="rId24"/>
    <p:sldId id="434" r:id="rId25"/>
    <p:sldId id="435" r:id="rId26"/>
    <p:sldId id="436" r:id="rId27"/>
    <p:sldId id="438" r:id="rId28"/>
    <p:sldId id="441" r:id="rId29"/>
    <p:sldId id="440" r:id="rId30"/>
    <p:sldId id="437" r:id="rId31"/>
    <p:sldId id="442" r:id="rId32"/>
    <p:sldId id="443" r:id="rId33"/>
    <p:sldId id="445" r:id="rId34"/>
    <p:sldId id="463" r:id="rId35"/>
    <p:sldId id="457" r:id="rId36"/>
    <p:sldId id="460" r:id="rId37"/>
    <p:sldId id="461" r:id="rId38"/>
    <p:sldId id="446" r:id="rId39"/>
    <p:sldId id="447" r:id="rId40"/>
    <p:sldId id="448" r:id="rId41"/>
    <p:sldId id="449" r:id="rId42"/>
    <p:sldId id="450" r:id="rId43"/>
    <p:sldId id="451" r:id="rId44"/>
    <p:sldId id="452" r:id="rId45"/>
    <p:sldId id="336" r:id="rId46"/>
    <p:sldId id="459" r:id="rId4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79" autoAdjust="0"/>
  </p:normalViewPr>
  <p:slideViewPr>
    <p:cSldViewPr snapToGrid="0" snapToObjects="1">
      <p:cViewPr>
        <p:scale>
          <a:sx n="79" d="100"/>
          <a:sy n="79" d="100"/>
        </p:scale>
        <p:origin x="-16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2/5/2016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2/5/2016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2/5/2016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2/5/2016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2/5/2016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2/5/2016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2/5/2016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2/5/2016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2/5/2016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2/5/2016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2/5/2016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>Lecture 03 – </a:t>
            </a:r>
            <a:r>
              <a:rPr lang="en-US" altLang="en-US" dirty="0" smtClean="0"/>
              <a:t>Variables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Katherine Gibson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Jeremy Dixon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2032" y="6524764"/>
            <a:ext cx="6160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Based on slides by Shawn </a:t>
            </a:r>
            <a:r>
              <a:rPr lang="en-US" dirty="0" err="1" smtClean="0"/>
              <a:t>Lupoli</a:t>
            </a:r>
            <a:r>
              <a:rPr lang="en-US" dirty="0" smtClean="0"/>
              <a:t> </a:t>
            </a:r>
            <a:r>
              <a:rPr lang="en-US" dirty="0"/>
              <a:t>and Max </a:t>
            </a:r>
            <a:r>
              <a:rPr lang="en-US" dirty="0" err="1"/>
              <a:t>Morawski</a:t>
            </a:r>
            <a:r>
              <a:rPr lang="en-US" dirty="0"/>
              <a:t> at </a:t>
            </a:r>
            <a:r>
              <a:rPr lang="en-US" dirty="0" smtClean="0"/>
              <a:t>UMBC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Python</a:t>
            </a:r>
            <a:br>
              <a:rPr lang="en-US" dirty="0" smtClean="0"/>
            </a:br>
            <a:r>
              <a:rPr lang="en-US" dirty="0" smtClean="0"/>
              <a:t>(Variables)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9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is a widely used language</a:t>
            </a:r>
          </a:p>
          <a:p>
            <a:pPr lvl="1"/>
            <a:r>
              <a:rPr lang="en-US" dirty="0" smtClean="0"/>
              <a:t>General purpose</a:t>
            </a:r>
          </a:p>
          <a:p>
            <a:pPr lvl="1"/>
            <a:r>
              <a:rPr lang="en-US" dirty="0" smtClean="0"/>
              <a:t>High-level  language</a:t>
            </a:r>
          </a:p>
          <a:p>
            <a:pPr lvl="4"/>
            <a:endParaRPr lang="en-US" dirty="0"/>
          </a:p>
          <a:p>
            <a:r>
              <a:rPr lang="en-US" dirty="0" smtClean="0"/>
              <a:t>Emphasizes code readability</a:t>
            </a:r>
          </a:p>
          <a:p>
            <a:pPr lvl="1"/>
            <a:r>
              <a:rPr lang="en-US" dirty="0" smtClean="0"/>
              <a:t>More streamlined than some other languages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787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“Hello World!”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Python: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print("Hello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!")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the C++ programming language</a:t>
            </a:r>
            <a:r>
              <a:rPr lang="en-US" dirty="0" smtClean="0"/>
              <a:t>:</a:t>
            </a:r>
            <a:endParaRPr lang="en-US" sz="900" dirty="0"/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"Hello, world!\n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485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a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Identifiers</a:t>
            </a:r>
          </a:p>
          <a:p>
            <a:pPr lvl="1"/>
            <a:r>
              <a:rPr lang="en-US" dirty="0"/>
              <a:t>Variables</a:t>
            </a:r>
          </a:p>
          <a:p>
            <a:pPr lvl="1"/>
            <a:r>
              <a:rPr lang="en-US" dirty="0"/>
              <a:t>Modules (later in the semester)</a:t>
            </a:r>
          </a:p>
          <a:p>
            <a:pPr lvl="1"/>
            <a:r>
              <a:rPr lang="en-US" dirty="0"/>
              <a:t>Functions (later in the semester</a:t>
            </a:r>
            <a:r>
              <a:rPr lang="en-US" dirty="0" smtClean="0"/>
              <a:t>)</a:t>
            </a:r>
          </a:p>
          <a:p>
            <a:pPr lvl="3"/>
            <a:endParaRPr lang="en-US" dirty="0"/>
          </a:p>
          <a:p>
            <a:r>
              <a:rPr lang="en-US" dirty="0"/>
              <a:t>Expressions</a:t>
            </a:r>
          </a:p>
          <a:p>
            <a:pPr lvl="1"/>
            <a:r>
              <a:rPr lang="en-US" dirty="0"/>
              <a:t>Code that manipulates or evaluates identifiers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384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Start Python Today!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ways to use </a:t>
            </a:r>
            <a:r>
              <a:rPr lang="en-US" dirty="0" smtClean="0"/>
              <a:t>python</a:t>
            </a:r>
          </a:p>
          <a:p>
            <a:endParaRPr lang="en-US" dirty="0"/>
          </a:p>
          <a:p>
            <a:pPr lvl="1"/>
            <a:r>
              <a:rPr lang="en-US" sz="3200" dirty="0" smtClean="0"/>
              <a:t>You </a:t>
            </a:r>
            <a:r>
              <a:rPr lang="en-US" sz="3200" dirty="0"/>
              <a:t>can write a program as a series of instructions in a file and then execute it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You can also test simple Python commands in the Python </a:t>
            </a:r>
            <a:r>
              <a:rPr lang="en-US" sz="3200" dirty="0" smtClean="0"/>
              <a:t>interpreter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878306" y="2783676"/>
            <a:ext cx="7060384" cy="1389713"/>
            <a:chOff x="928048" y="2568138"/>
            <a:chExt cx="6673755" cy="1389713"/>
          </a:xfrm>
        </p:grpSpPr>
        <p:sp>
          <p:nvSpPr>
            <p:cNvPr id="6" name="Rounded Rectangle 5"/>
            <p:cNvSpPr/>
            <p:nvPr/>
          </p:nvSpPr>
          <p:spPr>
            <a:xfrm>
              <a:off x="928048" y="3029803"/>
              <a:ext cx="6673755" cy="928048"/>
            </a:xfrm>
            <a:prstGeom prst="roundRect">
              <a:avLst/>
            </a:prstGeom>
            <a:noFill/>
            <a:ln w="34925">
              <a:solidFill>
                <a:srgbClr val="0070C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27115" y="2568138"/>
              <a:ext cx="29063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70C0"/>
                  </a:solidFill>
                </a:rPr>
                <a:t>We will write programs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047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Variable?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Something that holds a value</a:t>
            </a:r>
          </a:p>
          <a:p>
            <a:pPr lvl="1"/>
            <a:r>
              <a:rPr lang="en-US" dirty="0"/>
              <a:t>Can change </a:t>
            </a:r>
            <a:r>
              <a:rPr lang="en-US" dirty="0" smtClean="0"/>
              <a:t>(unlimited number of times)</a:t>
            </a:r>
          </a:p>
          <a:p>
            <a:pPr lvl="3"/>
            <a:endParaRPr lang="en-US" dirty="0"/>
          </a:p>
          <a:p>
            <a:r>
              <a:rPr lang="en-US" dirty="0" smtClean="0"/>
              <a:t>Similar to variables in math</a:t>
            </a:r>
          </a:p>
          <a:p>
            <a:pPr lvl="3"/>
            <a:endParaRPr lang="en-US" dirty="0"/>
          </a:p>
          <a:p>
            <a:r>
              <a:rPr lang="en-US" dirty="0" smtClean="0"/>
              <a:t>In simple terms, a variable is a </a:t>
            </a:r>
            <a:br>
              <a:rPr lang="en-US" dirty="0" smtClean="0"/>
            </a:br>
            <a:r>
              <a:rPr lang="en-US" dirty="0" smtClean="0"/>
              <a:t>“box” that you can put stuff in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406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Naming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 can contain:</a:t>
            </a:r>
          </a:p>
          <a:p>
            <a:pPr lvl="1"/>
            <a:r>
              <a:rPr lang="en-US" dirty="0" smtClean="0"/>
              <a:t>Uppercase letters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A-Z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Lowercase letters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a-z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Numbers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0-9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Underscores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dirty="0" smtClean="0"/>
              <a:t>)</a:t>
            </a:r>
          </a:p>
          <a:p>
            <a:r>
              <a:rPr lang="en-US" dirty="0" smtClean="0"/>
              <a:t>Variables can’t contain:</a:t>
            </a:r>
          </a:p>
          <a:p>
            <a:pPr lvl="1"/>
            <a:r>
              <a:rPr lang="en-US" dirty="0" smtClean="0"/>
              <a:t>Special characters like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^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550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Rules for Naming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 can be any length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en-US" dirty="0" smtClean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IsKanyeRunningForPresidentIn2020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myName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/>
          </a:p>
          <a:p>
            <a:r>
              <a:rPr lang="en-US" dirty="0" smtClean="0"/>
              <a:t>Variables cannot </a:t>
            </a:r>
            <a:r>
              <a:rPr lang="en-US" b="1" u="sng" dirty="0" smtClean="0"/>
              <a:t>start</a:t>
            </a:r>
            <a:r>
              <a:rPr lang="en-US" dirty="0" smtClean="0"/>
              <a:t> with a digit</a:t>
            </a:r>
            <a:endParaRPr lang="en-US" dirty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2cool4school </a:t>
            </a:r>
            <a:r>
              <a:rPr lang="en-US" dirty="0" smtClean="0"/>
              <a:t>is not a valid variable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cool4school </a:t>
            </a:r>
            <a:r>
              <a:rPr lang="en-US" u="sng" dirty="0" smtClean="0"/>
              <a:t>is</a:t>
            </a:r>
            <a:r>
              <a:rPr lang="en-US" dirty="0" smtClean="0"/>
              <a:t> a </a:t>
            </a:r>
            <a:r>
              <a:rPr lang="en-US" dirty="0"/>
              <a:t>valid variable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37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and Keywords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Keywords are the reserved words in </a:t>
            </a:r>
            <a:r>
              <a:rPr lang="en-US" dirty="0" smtClean="0"/>
              <a:t>Python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Variables cannot be keywords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 </a:t>
            </a:r>
            <a:r>
              <a:rPr lang="en-US" dirty="0" smtClean="0"/>
              <a:t>is </a:t>
            </a:r>
            <a:r>
              <a:rPr lang="en-US" u="sng" dirty="0" smtClean="0"/>
              <a:t>not</a:t>
            </a:r>
            <a:r>
              <a:rPr lang="en-US" dirty="0" smtClean="0"/>
              <a:t> a valid variable name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orange </a:t>
            </a:r>
            <a:r>
              <a:rPr lang="en-US" dirty="0" smtClean="0"/>
              <a:t>is an acceptable variable name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666558"/>
              </p:ext>
            </p:extLst>
          </p:nvPr>
        </p:nvGraphicFramePr>
        <p:xfrm>
          <a:off x="1221205" y="2622761"/>
          <a:ext cx="6701590" cy="2026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0318"/>
                <a:gridCol w="1340318"/>
                <a:gridCol w="1340318"/>
                <a:gridCol w="1340318"/>
                <a:gridCol w="1340318"/>
              </a:tblGrid>
              <a:tr h="28956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finally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None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continue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lambda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try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nonlocal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del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global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not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with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or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pass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break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except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raise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4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 following legal or illegal in Python?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310185" y="2909106"/>
            <a:ext cx="14189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1spam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0088" y="2970661"/>
            <a:ext cx="1957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No – Illegal!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17009" y="3619181"/>
            <a:ext cx="1665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raise1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0088" y="3680736"/>
            <a:ext cx="18249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8000"/>
                </a:solidFill>
              </a:rPr>
              <a:t>Yes – legal!</a:t>
            </a:r>
            <a:endParaRPr lang="en-US" sz="2800" b="1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10185" y="4329256"/>
            <a:ext cx="3393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Spam_And_Eggs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40088" y="4336611"/>
            <a:ext cx="18249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8000"/>
                </a:solidFill>
              </a:rPr>
              <a:t>Yes – legal!</a:t>
            </a:r>
            <a:endParaRPr lang="en-US" sz="2800" b="1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40087" y="4914031"/>
            <a:ext cx="3421899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But it doesn’t follow </a:t>
            </a:r>
            <a:br>
              <a:rPr lang="en-US" sz="2800" b="1" dirty="0" smtClean="0">
                <a:solidFill>
                  <a:srgbClr val="FFC000"/>
                </a:solidFill>
              </a:rPr>
            </a:br>
            <a:r>
              <a:rPr lang="en-US" sz="2800" b="1" dirty="0" smtClean="0">
                <a:solidFill>
                  <a:srgbClr val="FFC000"/>
                </a:solidFill>
              </a:rPr>
              <a:t>our coding standards!</a:t>
            </a:r>
          </a:p>
          <a:p>
            <a:r>
              <a:rPr lang="en-US" sz="2400" b="1" dirty="0" err="1" smtClean="0"/>
              <a:t>spamAndEggs</a:t>
            </a:r>
            <a:r>
              <a:rPr lang="en-US" sz="2400" b="1" dirty="0" smtClean="0"/>
              <a:t> or</a:t>
            </a:r>
          </a:p>
          <a:p>
            <a:r>
              <a:rPr lang="en-US" sz="2400" b="1" dirty="0" err="1" smtClean="0"/>
              <a:t>spam_and_eggs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0789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Algorithms</a:t>
            </a:r>
          </a:p>
          <a:p>
            <a:r>
              <a:rPr lang="en-US" sz="2800" dirty="0" smtClean="0"/>
              <a:t>Program Development</a:t>
            </a:r>
          </a:p>
          <a:p>
            <a:r>
              <a:rPr lang="en-US" sz="2800" dirty="0" smtClean="0"/>
              <a:t>Control Structures</a:t>
            </a:r>
          </a:p>
          <a:p>
            <a:pPr lvl="1"/>
            <a:r>
              <a:rPr lang="en-US" sz="2400" dirty="0" smtClean="0"/>
              <a:t>Sequential</a:t>
            </a:r>
          </a:p>
          <a:p>
            <a:pPr lvl="1"/>
            <a:r>
              <a:rPr lang="en-US" sz="2400" dirty="0" smtClean="0"/>
              <a:t>Decision Making</a:t>
            </a:r>
          </a:p>
          <a:p>
            <a:pPr lvl="1"/>
            <a:r>
              <a:rPr lang="en-US" sz="2400" dirty="0" smtClean="0"/>
              <a:t>Loops</a:t>
            </a:r>
          </a:p>
          <a:p>
            <a:r>
              <a:rPr lang="en-US" sz="2800" dirty="0" smtClean="0"/>
              <a:t>Types of Errors</a:t>
            </a:r>
          </a:p>
          <a:p>
            <a:pPr lvl="1"/>
            <a:r>
              <a:rPr lang="en-US" sz="2400" dirty="0" smtClean="0"/>
              <a:t>Syntax</a:t>
            </a:r>
          </a:p>
          <a:p>
            <a:pPr lvl="1"/>
            <a:r>
              <a:rPr lang="en-US" sz="2400" dirty="0" smtClean="0"/>
              <a:t>Logic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33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Variables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variable by declaring it</a:t>
            </a:r>
          </a:p>
          <a:p>
            <a:r>
              <a:rPr lang="en-US" dirty="0" smtClean="0"/>
              <a:t>Also need to initialize it</a:t>
            </a:r>
          </a:p>
          <a:p>
            <a:pPr lvl="1"/>
            <a:r>
              <a:rPr lang="en-US" dirty="0" smtClean="0"/>
              <a:t>Use the assignment operator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smtClean="0"/>
              <a:t>)</a:t>
            </a:r>
          </a:p>
          <a:p>
            <a:pPr lvl="4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richFiddy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50000000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poorFiddy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0.50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brokeFiddy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802608" y="4094934"/>
            <a:ext cx="275122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assignment operator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490414" y="4552928"/>
            <a:ext cx="624388" cy="5334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5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Python</a:t>
            </a:r>
            <a:br>
              <a:rPr lang="en-US" dirty="0" smtClean="0"/>
            </a:br>
            <a:r>
              <a:rPr lang="en-US" dirty="0" smtClean="0"/>
              <a:t>(Expressions)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03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Programs manipulate data</a:t>
            </a:r>
          </a:p>
          <a:p>
            <a:pPr lvl="1"/>
            <a:r>
              <a:rPr lang="en-US" sz="3200" dirty="0" smtClean="0"/>
              <a:t>Allows us to do interesting things</a:t>
            </a:r>
          </a:p>
          <a:p>
            <a:endParaRPr lang="en-US" dirty="0" smtClean="0"/>
          </a:p>
          <a:p>
            <a:r>
              <a:rPr lang="en-US" dirty="0"/>
              <a:t>Expressions calculate new data values</a:t>
            </a:r>
          </a:p>
          <a:p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/>
              <a:t>assignment operator to set new value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376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numCandy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priceCandy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0.50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totalCandy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numCandy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priceCandy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273227" y="2651144"/>
            <a:ext cx="275122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assignment operator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189641" y="3132960"/>
            <a:ext cx="540164" cy="461449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101143" y="2050979"/>
            <a:ext cx="145582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variable being set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59755" y="3363576"/>
            <a:ext cx="227734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value (a “literal”)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307313" y="3363576"/>
            <a:ext cx="1503947" cy="125582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Left Brace 8"/>
          <p:cNvSpPr/>
          <p:nvPr/>
        </p:nvSpPr>
        <p:spPr>
          <a:xfrm rot="5400000">
            <a:off x="1617814" y="2203134"/>
            <a:ext cx="422481" cy="1732037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807872" y="4983410"/>
            <a:ext cx="150732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expression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6" name="Left Brace 15"/>
          <p:cNvSpPr/>
          <p:nvPr/>
        </p:nvSpPr>
        <p:spPr>
          <a:xfrm rot="16200000">
            <a:off x="5772476" y="2467453"/>
            <a:ext cx="422481" cy="4621365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1" grpId="0" animBg="1"/>
      <p:bldP spid="9" grpId="0" animBg="1"/>
      <p:bldP spid="15" grpId="0" animBg="1"/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Mistake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new programmers mix up the left and right hand sides of the assignment operator</a:t>
            </a:r>
          </a:p>
          <a:p>
            <a:pPr lvl="3"/>
            <a:endParaRPr lang="en-US" dirty="0"/>
          </a:p>
          <a:p>
            <a:r>
              <a:rPr lang="en-US" dirty="0" smtClean="0"/>
              <a:t>Variable being set is on the </a:t>
            </a:r>
            <a:r>
              <a:rPr lang="en-US" b="1" i="1" dirty="0" smtClean="0"/>
              <a:t>left</a:t>
            </a:r>
          </a:p>
          <a:p>
            <a:r>
              <a:rPr lang="en-US" dirty="0" smtClean="0"/>
              <a:t>Expression is on the </a:t>
            </a:r>
            <a:r>
              <a:rPr lang="en-US" b="1" i="1" dirty="0" smtClean="0"/>
              <a:t>right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993570" y="4822140"/>
            <a:ext cx="3789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numCandy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93570" y="5716893"/>
            <a:ext cx="3789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= </a:t>
            </a:r>
            <a:r>
              <a:rPr lang="en-US" sz="3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numCandy</a:t>
            </a: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19633" y="5224450"/>
            <a:ext cx="10347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10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9633" y="4329697"/>
            <a:ext cx="10347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10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12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1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many different kinds of variables!</a:t>
            </a:r>
          </a:p>
          <a:p>
            <a:pPr lvl="1"/>
            <a:r>
              <a:rPr lang="en-US" sz="3200" dirty="0" smtClean="0"/>
              <a:t>Numbers</a:t>
            </a:r>
          </a:p>
          <a:p>
            <a:pPr lvl="2"/>
            <a:r>
              <a:rPr lang="en-US" sz="3200" dirty="0" smtClean="0"/>
              <a:t>Integers</a:t>
            </a:r>
          </a:p>
          <a:p>
            <a:pPr lvl="2"/>
            <a:r>
              <a:rPr lang="en-US" sz="3200" dirty="0" smtClean="0"/>
              <a:t>Floats (decimals)</a:t>
            </a:r>
            <a:endParaRPr lang="en-US" sz="3200" dirty="0"/>
          </a:p>
          <a:p>
            <a:pPr lvl="1"/>
            <a:r>
              <a:rPr lang="en-US" sz="3200" dirty="0" smtClean="0"/>
              <a:t>Booleans (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3200" dirty="0" smtClean="0"/>
              <a:t> and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3200" dirty="0" smtClean="0"/>
              <a:t>)</a:t>
            </a:r>
            <a:endParaRPr lang="en-US" sz="3200" dirty="0"/>
          </a:p>
          <a:p>
            <a:pPr lvl="1"/>
            <a:r>
              <a:rPr lang="en-US" sz="3200" dirty="0"/>
              <a:t>Strings (collections of characters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77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Types: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742" y="1969364"/>
            <a:ext cx="8578517" cy="4156799"/>
          </a:xfrm>
        </p:spPr>
        <p:txBody>
          <a:bodyPr/>
          <a:lstStyle/>
          <a:p>
            <a:pPr marL="400050" lvl="1" indent="0">
              <a:spcBef>
                <a:spcPts val="0"/>
              </a:spcBef>
              <a:buNone/>
            </a:pP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aString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sz="3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</a:t>
            </a:r>
            <a:r>
              <a:rPr lang="en-US" sz="3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class"</a:t>
            </a:r>
            <a:endParaRPr lang="en-US" sz="36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float_1   = 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1.12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3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myBool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= True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3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anInteger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7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sz="3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sz="3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dogName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= </a:t>
            </a:r>
            <a:r>
              <a:rPr lang="en-US" sz="3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"Mrs. </a:t>
            </a:r>
            <a:r>
              <a:rPr lang="en-US" sz="3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Wuffington</a:t>
            </a:r>
            <a:r>
              <a:rPr lang="en-US" sz="3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3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classCode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201</a:t>
            </a: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3600" dirty="0" smtClean="0"/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245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Variables are designed for storing </a:t>
            </a:r>
            <a:r>
              <a:rPr lang="en-US" dirty="0" smtClean="0"/>
              <a:t>information  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Any piece of information </a:t>
            </a:r>
            <a:r>
              <a:rPr lang="en-US" dirty="0" smtClean="0"/>
              <a:t>your </a:t>
            </a:r>
            <a:r>
              <a:rPr lang="en-US" dirty="0"/>
              <a:t>program </a:t>
            </a:r>
            <a:r>
              <a:rPr lang="en-US" dirty="0" smtClean="0"/>
              <a:t>uses </a:t>
            </a:r>
            <a:br>
              <a:rPr lang="en-US" dirty="0" smtClean="0"/>
            </a:br>
            <a:r>
              <a:rPr lang="en-US" dirty="0" smtClean="0"/>
              <a:t>or records </a:t>
            </a:r>
            <a:r>
              <a:rPr lang="en-US" u="sng" dirty="0"/>
              <a:t>must</a:t>
            </a:r>
            <a:r>
              <a:rPr lang="en-US" dirty="0"/>
              <a:t> be stored in a </a:t>
            </a:r>
            <a:r>
              <a:rPr lang="en-US" dirty="0" smtClean="0"/>
              <a:t>variable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621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Python</a:t>
            </a:r>
            <a:br>
              <a:rPr lang="en-US" dirty="0" smtClean="0"/>
            </a:br>
            <a:r>
              <a:rPr lang="en-US" dirty="0" smtClean="0"/>
              <a:t>(Input and Output)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5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Output is text printed to the screen</a:t>
            </a:r>
          </a:p>
          <a:p>
            <a:pPr lvl="1"/>
            <a:r>
              <a:rPr lang="en-US" sz="3200" dirty="0" smtClean="0"/>
              <a:t>So the user can see it and respond</a:t>
            </a:r>
          </a:p>
          <a:p>
            <a:endParaRPr lang="en-US" dirty="0"/>
          </a:p>
          <a:p>
            <a:r>
              <a:rPr lang="en-US" dirty="0" smtClean="0"/>
              <a:t>The command for this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endParaRPr lang="en-US" dirty="0" smtClean="0"/>
          </a:p>
          <a:p>
            <a:pPr lvl="1"/>
            <a:r>
              <a:rPr lang="en-US" dirty="0" smtClean="0"/>
              <a:t>Use the keyword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 smtClean="0"/>
              <a:t>” and put what you </a:t>
            </a:r>
            <a:br>
              <a:rPr lang="en-US" dirty="0" smtClean="0"/>
            </a:br>
            <a:r>
              <a:rPr lang="en-US" dirty="0" smtClean="0"/>
              <a:t>want to be displayed in parentheses after it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046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(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+ 4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(3, 4,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+ 4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print("The answer is",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+ 4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3 4 7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answer is 7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67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Exercise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will the following code snippet print?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10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 = a * 5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 =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"Your result is: "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print(c, b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Your result is:  50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557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Exercise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will the following code snippet print?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10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 = a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3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print(b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3756740" y="3573379"/>
            <a:ext cx="4340513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  <a:cs typeface="Courier New" panose="02070309020205020404" pitchFamily="49" charset="0"/>
              </a:rPr>
              <a:t>There are two possible options for what this could do!  Any guesses?</a:t>
            </a:r>
          </a:p>
        </p:txBody>
      </p:sp>
    </p:spTree>
    <p:extLst>
      <p:ext uri="{BB962C8B-B14F-4D97-AF65-F5344CB8AC3E}">
        <p14:creationId xmlns:p14="http://schemas.microsoft.com/office/powerpoint/2010/main" val="338549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Exercise 2 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 it print out 10?</a:t>
            </a:r>
          </a:p>
          <a:p>
            <a:endParaRPr lang="en-US" dirty="0"/>
          </a:p>
          <a:p>
            <a:r>
              <a:rPr lang="en-US" dirty="0" smtClean="0"/>
              <a:t>When </a:t>
            </a:r>
            <a:r>
              <a:rPr lang="en-US" dirty="0"/>
              <a:t>you set one variable equal to another, they </a:t>
            </a:r>
            <a:r>
              <a:rPr lang="en-US" u="sng" dirty="0"/>
              <a:t>don’t</a:t>
            </a:r>
            <a:r>
              <a:rPr lang="en-US" dirty="0"/>
              <a:t> become </a:t>
            </a:r>
            <a:r>
              <a:rPr lang="en-US" dirty="0" smtClean="0"/>
              <a:t>linked!</a:t>
            </a:r>
          </a:p>
          <a:p>
            <a:endParaRPr lang="en-US" dirty="0"/>
          </a:p>
          <a:p>
            <a:r>
              <a:rPr lang="en-US" dirty="0" smtClean="0"/>
              <a:t>After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/>
              <a:t> is set to </a:t>
            </a:r>
            <a:r>
              <a:rPr lang="en-US" dirty="0" smtClean="0"/>
              <a:t>10, it no </a:t>
            </a:r>
            <a:r>
              <a:rPr lang="en-US" dirty="0"/>
              <a:t>longer has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anything </a:t>
            </a:r>
            <a:r>
              <a:rPr lang="en-US" dirty="0"/>
              <a:t>else to do with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584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Exercise 2 Explanation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05854" y="1803207"/>
            <a:ext cx="4864768" cy="21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10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 = a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3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print(b)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86590" y="4211053"/>
            <a:ext cx="1070810" cy="1413556"/>
            <a:chOff x="986590" y="4211053"/>
            <a:chExt cx="1070810" cy="1413556"/>
          </a:xfrm>
        </p:grpSpPr>
        <p:sp>
          <p:nvSpPr>
            <p:cNvPr id="8" name="Rectangle 7"/>
            <p:cNvSpPr/>
            <p:nvPr/>
          </p:nvSpPr>
          <p:spPr>
            <a:xfrm>
              <a:off x="1034716" y="4211053"/>
              <a:ext cx="974558" cy="890336"/>
            </a:xfrm>
            <a:prstGeom prst="rect">
              <a:avLst/>
            </a:prstGeom>
            <a:noFill/>
            <a:ln w="28575"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chemeClr val="tx1"/>
                  </a:solidFill>
                </a:rPr>
                <a:t>10</a:t>
              </a:r>
              <a:endParaRPr lang="en-US" sz="4400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86590" y="5101389"/>
              <a:ext cx="10708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</a:t>
              </a:r>
              <a:endParaRPr lang="en-US" sz="28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486527" y="4211053"/>
            <a:ext cx="1070810" cy="1413556"/>
            <a:chOff x="986590" y="4211053"/>
            <a:chExt cx="1070810" cy="1413556"/>
          </a:xfrm>
        </p:grpSpPr>
        <p:sp>
          <p:nvSpPr>
            <p:cNvPr id="12" name="Rectangle 11"/>
            <p:cNvSpPr/>
            <p:nvPr/>
          </p:nvSpPr>
          <p:spPr>
            <a:xfrm>
              <a:off x="1034716" y="4211053"/>
              <a:ext cx="974558" cy="890336"/>
            </a:xfrm>
            <a:prstGeom prst="rect">
              <a:avLst/>
            </a:prstGeom>
            <a:noFill/>
            <a:ln w="28575"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86590" y="5101389"/>
              <a:ext cx="10708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b</a:t>
              </a:r>
              <a:endParaRPr lang="en-US" sz="28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4" name="Left Arrow 13"/>
          <p:cNvSpPr/>
          <p:nvPr/>
        </p:nvSpPr>
        <p:spPr>
          <a:xfrm rot="10800000">
            <a:off x="104275" y="1943002"/>
            <a:ext cx="601579" cy="360947"/>
          </a:xfrm>
          <a:prstGeom prst="leftArrow">
            <a:avLst/>
          </a:prstGeom>
          <a:solidFill>
            <a:srgbClr val="0070C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9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Exercise 2 Explanation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05854" y="1803207"/>
            <a:ext cx="4864768" cy="21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10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 = a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3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print(b)</a:t>
            </a:r>
          </a:p>
        </p:txBody>
      </p:sp>
      <p:sp>
        <p:nvSpPr>
          <p:cNvPr id="7" name="Left Arrow 6"/>
          <p:cNvSpPr/>
          <p:nvPr/>
        </p:nvSpPr>
        <p:spPr>
          <a:xfrm rot="10800000">
            <a:off x="104275" y="2367923"/>
            <a:ext cx="601579" cy="360947"/>
          </a:xfrm>
          <a:prstGeom prst="leftArrow">
            <a:avLst/>
          </a:prstGeom>
          <a:solidFill>
            <a:srgbClr val="0070C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86590" y="4211053"/>
            <a:ext cx="1070810" cy="1413556"/>
            <a:chOff x="986590" y="4211053"/>
            <a:chExt cx="1070810" cy="1413556"/>
          </a:xfrm>
        </p:grpSpPr>
        <p:sp>
          <p:nvSpPr>
            <p:cNvPr id="8" name="Rectangle 7"/>
            <p:cNvSpPr/>
            <p:nvPr/>
          </p:nvSpPr>
          <p:spPr>
            <a:xfrm>
              <a:off x="1034716" y="4211053"/>
              <a:ext cx="974558" cy="890336"/>
            </a:xfrm>
            <a:prstGeom prst="rect">
              <a:avLst/>
            </a:prstGeom>
            <a:noFill/>
            <a:ln w="28575"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chemeClr val="tx1"/>
                  </a:solidFill>
                </a:rPr>
                <a:t>10</a:t>
              </a:r>
              <a:endParaRPr lang="en-US" sz="4400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86590" y="5101389"/>
              <a:ext cx="10708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</a:t>
              </a:r>
              <a:endParaRPr lang="en-US" sz="28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486527" y="4211053"/>
            <a:ext cx="1070810" cy="1413556"/>
            <a:chOff x="986590" y="4211053"/>
            <a:chExt cx="1070810" cy="1413556"/>
          </a:xfrm>
        </p:grpSpPr>
        <p:sp>
          <p:nvSpPr>
            <p:cNvPr id="12" name="Rectangle 11"/>
            <p:cNvSpPr/>
            <p:nvPr/>
          </p:nvSpPr>
          <p:spPr>
            <a:xfrm>
              <a:off x="1034716" y="4211053"/>
              <a:ext cx="974558" cy="890336"/>
            </a:xfrm>
            <a:prstGeom prst="rect">
              <a:avLst/>
            </a:prstGeom>
            <a:noFill/>
            <a:ln w="28575"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chemeClr val="tx1"/>
                  </a:solidFill>
                </a:rPr>
                <a:t>10</a:t>
              </a:r>
              <a:endParaRPr lang="en-US" sz="4400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86590" y="5101389"/>
              <a:ext cx="10708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b</a:t>
              </a:r>
              <a:endParaRPr lang="en-US" sz="28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69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Exercise 2 Explanation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05854" y="1803207"/>
            <a:ext cx="4864768" cy="21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10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 = a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3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print(b)</a:t>
            </a:r>
          </a:p>
        </p:txBody>
      </p:sp>
      <p:sp>
        <p:nvSpPr>
          <p:cNvPr id="7" name="Left Arrow 6"/>
          <p:cNvSpPr/>
          <p:nvPr/>
        </p:nvSpPr>
        <p:spPr>
          <a:xfrm rot="10800000">
            <a:off x="104273" y="2898843"/>
            <a:ext cx="601579" cy="360947"/>
          </a:xfrm>
          <a:prstGeom prst="leftArrow">
            <a:avLst/>
          </a:prstGeom>
          <a:solidFill>
            <a:srgbClr val="0070C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86590" y="4211053"/>
            <a:ext cx="1070810" cy="1413556"/>
            <a:chOff x="986590" y="4211053"/>
            <a:chExt cx="1070810" cy="1413556"/>
          </a:xfrm>
        </p:grpSpPr>
        <p:sp>
          <p:nvSpPr>
            <p:cNvPr id="8" name="Rectangle 7"/>
            <p:cNvSpPr/>
            <p:nvPr/>
          </p:nvSpPr>
          <p:spPr>
            <a:xfrm>
              <a:off x="1034716" y="4211053"/>
              <a:ext cx="974558" cy="890336"/>
            </a:xfrm>
            <a:prstGeom prst="rect">
              <a:avLst/>
            </a:prstGeom>
            <a:noFill/>
            <a:ln w="28575"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chemeClr val="tx1"/>
                  </a:solidFill>
                </a:rPr>
                <a:t>3</a:t>
              </a:r>
              <a:endParaRPr lang="en-US" sz="4400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86590" y="5101389"/>
              <a:ext cx="10708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</a:t>
              </a:r>
              <a:endParaRPr lang="en-US" sz="28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486527" y="4211053"/>
            <a:ext cx="1070810" cy="1413556"/>
            <a:chOff x="986590" y="4211053"/>
            <a:chExt cx="1070810" cy="1413556"/>
          </a:xfrm>
        </p:grpSpPr>
        <p:sp>
          <p:nvSpPr>
            <p:cNvPr id="12" name="Rectangle 11"/>
            <p:cNvSpPr/>
            <p:nvPr/>
          </p:nvSpPr>
          <p:spPr>
            <a:xfrm>
              <a:off x="1034716" y="4211053"/>
              <a:ext cx="974558" cy="890336"/>
            </a:xfrm>
            <a:prstGeom prst="rect">
              <a:avLst/>
            </a:prstGeom>
            <a:noFill/>
            <a:ln w="28575"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chemeClr val="tx1"/>
                  </a:solidFill>
                </a:rPr>
                <a:t>10</a:t>
              </a:r>
              <a:endParaRPr lang="en-US" sz="4400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86590" y="5101389"/>
              <a:ext cx="10708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b</a:t>
              </a:r>
              <a:endParaRPr lang="en-US" sz="28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363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Exercise 2 Explanation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05854" y="1803207"/>
            <a:ext cx="4864768" cy="21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10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 = a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3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print(b)</a:t>
            </a:r>
          </a:p>
        </p:txBody>
      </p:sp>
      <p:sp>
        <p:nvSpPr>
          <p:cNvPr id="7" name="Left Arrow 6"/>
          <p:cNvSpPr/>
          <p:nvPr/>
        </p:nvSpPr>
        <p:spPr>
          <a:xfrm rot="10800000">
            <a:off x="104273" y="3416200"/>
            <a:ext cx="601579" cy="360947"/>
          </a:xfrm>
          <a:prstGeom prst="leftArrow">
            <a:avLst/>
          </a:prstGeom>
          <a:solidFill>
            <a:srgbClr val="0070C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86590" y="4211053"/>
            <a:ext cx="1070810" cy="1413556"/>
            <a:chOff x="986590" y="4211053"/>
            <a:chExt cx="1070810" cy="1413556"/>
          </a:xfrm>
        </p:grpSpPr>
        <p:sp>
          <p:nvSpPr>
            <p:cNvPr id="8" name="Rectangle 7"/>
            <p:cNvSpPr/>
            <p:nvPr/>
          </p:nvSpPr>
          <p:spPr>
            <a:xfrm>
              <a:off x="1034716" y="4211053"/>
              <a:ext cx="974558" cy="890336"/>
            </a:xfrm>
            <a:prstGeom prst="rect">
              <a:avLst/>
            </a:prstGeom>
            <a:noFill/>
            <a:ln w="28575"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chemeClr val="tx1"/>
                  </a:solidFill>
                </a:rPr>
                <a:t>3</a:t>
              </a:r>
              <a:endParaRPr lang="en-US" sz="4400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86590" y="5101389"/>
              <a:ext cx="10708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</a:t>
              </a:r>
              <a:endParaRPr lang="en-US" sz="28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486527" y="4211053"/>
            <a:ext cx="1070810" cy="1413556"/>
            <a:chOff x="986590" y="4211053"/>
            <a:chExt cx="1070810" cy="1413556"/>
          </a:xfrm>
        </p:grpSpPr>
        <p:sp>
          <p:nvSpPr>
            <p:cNvPr id="12" name="Rectangle 11"/>
            <p:cNvSpPr/>
            <p:nvPr/>
          </p:nvSpPr>
          <p:spPr>
            <a:xfrm>
              <a:off x="1034716" y="4211053"/>
              <a:ext cx="974558" cy="890336"/>
            </a:xfrm>
            <a:prstGeom prst="rect">
              <a:avLst/>
            </a:prstGeom>
            <a:noFill/>
            <a:ln w="28575"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chemeClr val="tx1"/>
                  </a:solidFill>
                </a:rPr>
                <a:t>10</a:t>
              </a:r>
              <a:endParaRPr lang="en-US" sz="4400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86590" y="5101389"/>
              <a:ext cx="10708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b</a:t>
              </a:r>
              <a:endParaRPr lang="en-US" sz="28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868218" y="4271500"/>
            <a:ext cx="2831993" cy="76944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  <a:cs typeface="Courier New" panose="02070309020205020404" pitchFamily="49" charset="0"/>
              </a:rPr>
              <a:t>output: </a:t>
            </a:r>
            <a:r>
              <a:rPr lang="en-US" sz="4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US" sz="4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63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82263" cy="4156799"/>
          </a:xfrm>
        </p:spPr>
        <p:txBody>
          <a:bodyPr/>
          <a:lstStyle/>
          <a:p>
            <a:r>
              <a:rPr lang="en-US" dirty="0" smtClean="0"/>
              <a:t>Input is text we get from the user</a:t>
            </a:r>
          </a:p>
          <a:p>
            <a:pPr lvl="1"/>
            <a:r>
              <a:rPr lang="en-US" dirty="0" smtClean="0"/>
              <a:t>We must tell them what we want first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input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 a number: 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output will look like this: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Please enter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number: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811251" y="5281881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3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Input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06327" cy="4156799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input("Please enter a number: ")</a:t>
            </a:r>
          </a:p>
          <a:p>
            <a:r>
              <a:rPr lang="en-US" dirty="0" smtClean="0"/>
              <a:t>Takes the text the user entered and stores it</a:t>
            </a:r>
          </a:p>
          <a:p>
            <a:pPr lvl="1"/>
            <a:r>
              <a:rPr lang="en-US" dirty="0" smtClean="0"/>
              <a:t>In the variable named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userNum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You can do this as many times as you like!</a:t>
            </a:r>
            <a:endParaRPr lang="en-US" dirty="0"/>
          </a:p>
          <a:p>
            <a:pPr marL="457200" lvl="1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("Enter another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number: ")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userNum2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input("Enter a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 number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userAge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input("Please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enter your age: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40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4738"/>
            <a:ext cx="8229600" cy="4321426"/>
          </a:xfrm>
        </p:spPr>
        <p:txBody>
          <a:bodyPr/>
          <a:lstStyle/>
          <a:p>
            <a:r>
              <a:rPr lang="en-US" dirty="0" smtClean="0"/>
              <a:t>What will each of the following do?</a:t>
            </a:r>
          </a:p>
          <a:p>
            <a:pPr lvl="3"/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("Hello')</a:t>
            </a:r>
          </a:p>
          <a:p>
            <a:pPr marL="400050" lvl="1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Error</a:t>
            </a:r>
            <a:r>
              <a:rPr lang="en-US" sz="3200" dirty="0"/>
              <a:t> – Need to have matching </a:t>
            </a:r>
            <a:r>
              <a:rPr lang="en-US" sz="3200" dirty="0" smtClean="0"/>
              <a:t>' </a:t>
            </a:r>
            <a:r>
              <a:rPr lang="en-US" sz="3200" dirty="0"/>
              <a:t>and "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('Hello')</a:t>
            </a:r>
          </a:p>
          <a:p>
            <a:pPr marL="400050" lvl="1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Error</a:t>
            </a:r>
            <a:r>
              <a:rPr lang="en-US" sz="3200" dirty="0"/>
              <a:t> – Need to have lowercase print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print('Hello World')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sz="3200" dirty="0" smtClean="0"/>
              <a:t>Hello World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944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as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Everything that comes through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will come in the form of a string</a:t>
            </a:r>
          </a:p>
          <a:p>
            <a:pPr lvl="3"/>
            <a:endParaRPr lang="en-US" dirty="0"/>
          </a:p>
          <a:p>
            <a:r>
              <a:rPr lang="en-US" dirty="0" smtClean="0"/>
              <a:t>There is a </a:t>
            </a:r>
            <a:r>
              <a:rPr lang="en-US" dirty="0"/>
              <a:t>difference between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"10"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10" </a:t>
            </a:r>
            <a:r>
              <a:rPr lang="en-US" dirty="0" smtClean="0"/>
              <a:t>is a two character long string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10  </a:t>
            </a:r>
            <a:r>
              <a:rPr lang="en-US" dirty="0" smtClean="0"/>
              <a:t>is understood by Python as a number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672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from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/>
              <a:t>To turn an </a:t>
            </a:r>
            <a:r>
              <a:rPr lang="en-US" dirty="0" smtClean="0"/>
              <a:t>input string </a:t>
            </a:r>
            <a:r>
              <a:rPr lang="en-US" dirty="0"/>
              <a:t>into a number,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 </a:t>
            </a:r>
            <a:r>
              <a:rPr lang="en-US" dirty="0"/>
              <a:t>can do the following: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input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("Enter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number: ")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 smtClean="0"/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 </a:t>
            </a:r>
            <a:r>
              <a:rPr lang="en-US" dirty="0"/>
              <a:t>stands for </a:t>
            </a:r>
            <a:r>
              <a:rPr lang="en-US" dirty="0" smtClean="0"/>
              <a:t>integer (a whole number)</a:t>
            </a:r>
          </a:p>
          <a:p>
            <a:r>
              <a:rPr lang="en-US" dirty="0" smtClean="0"/>
              <a:t>You can also do it in one line: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aNum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(input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("Enter a number: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109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Exercise: Mad Libs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Mad Libs is a phrasal template word game where one player prompts others for a list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words to substitute for blanks in a story, before reading the – often comical or nonsensical – story </a:t>
            </a:r>
            <a:r>
              <a:rPr lang="en-US" dirty="0" smtClean="0"/>
              <a:t>aloud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game is frequently played as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party </a:t>
            </a:r>
            <a:r>
              <a:rPr lang="en-US" dirty="0"/>
              <a:t>game or as a </a:t>
            </a:r>
            <a:r>
              <a:rPr lang="en-US" dirty="0" smtClean="0"/>
              <a:t>pastime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964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Calculating Averages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Write, on paper or on your computer, a program that asks the user for two numbers </a:t>
            </a:r>
            <a:r>
              <a:rPr lang="en-US" dirty="0" smtClean="0"/>
              <a:t>and </a:t>
            </a:r>
            <a:r>
              <a:rPr lang="en-US" dirty="0"/>
              <a:t>prints out the average.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Make sure to use variables, and to get the input from the user!</a:t>
            </a:r>
          </a:p>
          <a:p>
            <a:r>
              <a:rPr lang="en-US" dirty="0"/>
              <a:t>Does the order of operations come into play for this exercise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029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Assignment Weighting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Pretend you’re writing a program to compute someone’s weight grade.  You have so far: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hwWeight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= 0.4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examWeight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= 0.5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discussionWeight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0.1</a:t>
            </a:r>
          </a:p>
          <a:p>
            <a:pPr lvl="3"/>
            <a:endParaRPr lang="en-US" dirty="0"/>
          </a:p>
          <a:p>
            <a:r>
              <a:rPr lang="en-US" sz="2800" dirty="0"/>
              <a:t>Write a program </a:t>
            </a:r>
            <a:r>
              <a:rPr lang="en-US" sz="2800" dirty="0" smtClean="0"/>
              <a:t>that then asks </a:t>
            </a:r>
            <a:r>
              <a:rPr lang="en-US" sz="2800" dirty="0"/>
              <a:t>the user for their homework grade, exam </a:t>
            </a:r>
            <a:r>
              <a:rPr lang="en-US" sz="2800" dirty="0" smtClean="0"/>
              <a:t>grade, </a:t>
            </a:r>
            <a:r>
              <a:rPr lang="en-US" sz="2800" dirty="0"/>
              <a:t>and discussion </a:t>
            </a:r>
            <a:r>
              <a:rPr lang="en-US" sz="2800" dirty="0" smtClean="0"/>
              <a:t>grade </a:t>
            </a:r>
            <a:r>
              <a:rPr lang="en-US" sz="2800" dirty="0"/>
              <a:t>and prints out their total grade in the class.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858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90547" cy="4156799"/>
          </a:xfrm>
        </p:spPr>
        <p:txBody>
          <a:bodyPr/>
          <a:lstStyle/>
          <a:p>
            <a:r>
              <a:rPr lang="en-US" dirty="0" smtClean="0"/>
              <a:t>Your Lab 0 is in class this week!</a:t>
            </a:r>
          </a:p>
          <a:p>
            <a:pPr lvl="1"/>
            <a:r>
              <a:rPr lang="en-US" dirty="0" smtClean="0"/>
              <a:t>Go to your scheduled location and time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Homework 1 is out (on Blackboard)</a:t>
            </a:r>
          </a:p>
          <a:p>
            <a:pPr lvl="1"/>
            <a:r>
              <a:rPr lang="en-US" dirty="0" smtClean="0"/>
              <a:t>Due by next </a:t>
            </a:r>
            <a:r>
              <a:rPr lang="en-US" dirty="0"/>
              <a:t>Monday (Feb 8th) at 8:59:59 </a:t>
            </a:r>
            <a:r>
              <a:rPr lang="en-US" dirty="0" smtClean="0"/>
              <a:t>PM</a:t>
            </a:r>
          </a:p>
          <a:p>
            <a:pPr lvl="1"/>
            <a:r>
              <a:rPr lang="en-US" dirty="0" smtClean="0"/>
              <a:t>You must have completed the Syllabus Quiz to see it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Academic Integrity Quiz on Blackboard</a:t>
            </a:r>
          </a:p>
          <a:p>
            <a:pPr lvl="1"/>
            <a:r>
              <a:rPr lang="en-US" dirty="0" smtClean="0"/>
              <a:t>Must complete to see Homework 2 next week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248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386986"/>
          </a:xfrm>
        </p:spPr>
        <p:txBody>
          <a:bodyPr/>
          <a:lstStyle/>
          <a:p>
            <a:r>
              <a:rPr lang="en-US" sz="2800" dirty="0"/>
              <a:t>You recently accepted a new job in Philadelphia, PA and you are trying to figure out if you should take the train or drive.</a:t>
            </a:r>
          </a:p>
          <a:p>
            <a:pPr lvl="1"/>
            <a:r>
              <a:rPr lang="en-US" sz="2400" dirty="0"/>
              <a:t>Taking the train costs $4.90 each way</a:t>
            </a:r>
          </a:p>
          <a:p>
            <a:pPr lvl="1"/>
            <a:r>
              <a:rPr lang="en-US" sz="2400" dirty="0"/>
              <a:t>It is 75 miles round trip, your car averages 28 </a:t>
            </a:r>
            <a:r>
              <a:rPr lang="en-US" sz="2400" dirty="0" smtClean="0"/>
              <a:t>mpg, </a:t>
            </a:r>
            <a:r>
              <a:rPr lang="en-US" sz="2400" dirty="0"/>
              <a:t>and gas is $2.03 per gallon plus $0.06 per mile in </a:t>
            </a:r>
            <a:r>
              <a:rPr lang="en-US" sz="2400" dirty="0" smtClean="0"/>
              <a:t>maintenance. Your </a:t>
            </a:r>
            <a:r>
              <a:rPr lang="en-US" sz="2400" dirty="0"/>
              <a:t>new work </a:t>
            </a:r>
            <a:r>
              <a:rPr lang="en-US" sz="2400" dirty="0" smtClean="0"/>
              <a:t>has free parking, so you don’t need to pay.</a:t>
            </a:r>
            <a:endParaRPr lang="en-US" sz="2400" dirty="0"/>
          </a:p>
          <a:p>
            <a:r>
              <a:rPr lang="en-US" sz="2800" dirty="0"/>
              <a:t>Write a program that can calculate the total cost to drive to </a:t>
            </a:r>
            <a:r>
              <a:rPr lang="en-US" sz="2800" dirty="0" smtClean="0"/>
              <a:t>work, and print out if it is cheaper to drive to work, or to take the train.  By how much?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89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start learning Python</a:t>
            </a:r>
          </a:p>
          <a:p>
            <a:r>
              <a:rPr lang="en-US" dirty="0" smtClean="0"/>
              <a:t>To learn more about variables</a:t>
            </a:r>
          </a:p>
          <a:p>
            <a:pPr lvl="1"/>
            <a:r>
              <a:rPr lang="en-US" dirty="0" smtClean="0"/>
              <a:t>How to use them</a:t>
            </a:r>
          </a:p>
          <a:p>
            <a:pPr lvl="1"/>
            <a:r>
              <a:rPr lang="en-US" dirty="0" smtClean="0"/>
              <a:t>Different types</a:t>
            </a:r>
          </a:p>
          <a:p>
            <a:r>
              <a:rPr lang="en-US" dirty="0" smtClean="0"/>
              <a:t>To learn how to use input and output</a:t>
            </a:r>
          </a:p>
          <a:p>
            <a:pPr lvl="1"/>
            <a:r>
              <a:rPr lang="en-US" dirty="0" smtClean="0"/>
              <a:t>To do interesting things with our program</a:t>
            </a:r>
          </a:p>
          <a:p>
            <a:r>
              <a:rPr lang="en-US" dirty="0" smtClean="0"/>
              <a:t>To play a party game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29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“Cowboy Coding”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Jumping right in to writing code</a:t>
            </a:r>
          </a:p>
          <a:p>
            <a:pPr lvl="3"/>
            <a:endParaRPr lang="en-US" sz="1100" dirty="0" smtClean="0"/>
          </a:p>
          <a:p>
            <a:r>
              <a:rPr lang="en-US" dirty="0" smtClean="0"/>
              <a:t>Disadvantages</a:t>
            </a:r>
            <a:endParaRPr lang="en-US" dirty="0"/>
          </a:p>
          <a:p>
            <a:pPr lvl="1"/>
            <a:r>
              <a:rPr lang="en-US" sz="3200" dirty="0" smtClean="0"/>
              <a:t>No formal management of project</a:t>
            </a:r>
          </a:p>
          <a:p>
            <a:pPr lvl="1"/>
            <a:r>
              <a:rPr lang="en-US" sz="3200" dirty="0" smtClean="0"/>
              <a:t>No standard way of coding</a:t>
            </a:r>
          </a:p>
          <a:p>
            <a:pPr lvl="1"/>
            <a:r>
              <a:rPr lang="en-US" sz="3200" dirty="0" smtClean="0"/>
              <a:t>Not planning things out</a:t>
            </a:r>
          </a:p>
          <a:p>
            <a:pPr lvl="2"/>
            <a:r>
              <a:rPr lang="en-US" sz="2800" dirty="0" smtClean="0"/>
              <a:t>Forgetting to include important things</a:t>
            </a:r>
          </a:p>
          <a:p>
            <a:pPr lvl="2"/>
            <a:r>
              <a:rPr lang="en-US" sz="2800" dirty="0" smtClean="0"/>
              <a:t>Having to make big changes later</a:t>
            </a:r>
          </a:p>
          <a:p>
            <a:pPr lvl="3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625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Development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70232" cy="415679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Analyze the </a:t>
            </a:r>
            <a:r>
              <a:rPr lang="en-US" dirty="0" smtClean="0"/>
              <a:t>problem</a:t>
            </a:r>
            <a:endParaRPr lang="en-US" dirty="0"/>
          </a:p>
          <a:p>
            <a:pPr marL="914400" lvl="1" indent="-514350"/>
            <a:r>
              <a:rPr lang="en-US" sz="3200" dirty="0"/>
              <a:t>Determine </a:t>
            </a:r>
            <a:r>
              <a:rPr lang="en-US" sz="3200" dirty="0" smtClean="0"/>
              <a:t>specifications (requirements</a:t>
            </a:r>
            <a:r>
              <a:rPr lang="en-US" sz="32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a </a:t>
            </a:r>
            <a:r>
              <a:rPr lang="en-US" dirty="0" smtClean="0"/>
              <a:t>design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Implement the </a:t>
            </a:r>
            <a:r>
              <a:rPr lang="en-US" dirty="0" smtClean="0"/>
              <a:t>design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 and debug </a:t>
            </a:r>
            <a:r>
              <a:rPr lang="en-US" dirty="0"/>
              <a:t>the </a:t>
            </a:r>
            <a:r>
              <a:rPr lang="en-US" dirty="0" smtClean="0"/>
              <a:t>program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Maintain the </a:t>
            </a:r>
            <a:r>
              <a:rPr lang="en-US" dirty="0" smtClean="0"/>
              <a:t>program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167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Temperature Converter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have been invited to live in Europe during a semester abroad. You aren’t sure how to dress because the temperature is given in Celsius.</a:t>
            </a:r>
          </a:p>
          <a:p>
            <a:r>
              <a:rPr lang="en-US" dirty="0"/>
              <a:t>Problem:</a:t>
            </a:r>
          </a:p>
          <a:p>
            <a:pPr lvl="1"/>
            <a:r>
              <a:rPr lang="en-US" sz="3200" dirty="0"/>
              <a:t>Temperature is given in Celsius</a:t>
            </a:r>
          </a:p>
          <a:p>
            <a:r>
              <a:rPr lang="en-US" dirty="0"/>
              <a:t>Solution:</a:t>
            </a:r>
          </a:p>
          <a:p>
            <a:pPr lvl="1"/>
            <a:r>
              <a:rPr lang="en-US" sz="3200" dirty="0"/>
              <a:t>Write a program to convert Celsius to Fahrenheit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408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Input/Process/Output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98042" cy="4156799"/>
          </a:xfrm>
        </p:spPr>
        <p:txBody>
          <a:bodyPr/>
          <a:lstStyle/>
          <a:p>
            <a:r>
              <a:rPr lang="en-US" dirty="0"/>
              <a:t>Input</a:t>
            </a:r>
          </a:p>
          <a:p>
            <a:pPr lvl="1"/>
            <a:r>
              <a:rPr lang="en-US" dirty="0"/>
              <a:t>What information do you need for your converter?</a:t>
            </a:r>
          </a:p>
          <a:p>
            <a:r>
              <a:rPr lang="en-US" dirty="0"/>
              <a:t>Process</a:t>
            </a:r>
          </a:p>
          <a:p>
            <a:pPr lvl="1"/>
            <a:r>
              <a:rPr lang="en-US" dirty="0"/>
              <a:t>What formulas do you need for your converter?</a:t>
            </a:r>
          </a:p>
          <a:p>
            <a:r>
              <a:rPr lang="en-US" dirty="0"/>
              <a:t>Output</a:t>
            </a:r>
          </a:p>
          <a:p>
            <a:pPr lvl="1"/>
            <a:r>
              <a:rPr lang="en-US" dirty="0"/>
              <a:t>What is the output from your converter?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694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7434</TotalTime>
  <Words>1506</Words>
  <Application>Microsoft Office PowerPoint</Application>
  <PresentationFormat>On-screen Show (4:3)</PresentationFormat>
  <Paragraphs>418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CMSC201  Computer Science I for Majors  Lecture 03 – Variables</vt:lpstr>
      <vt:lpstr>Last Class We Covered</vt:lpstr>
      <vt:lpstr>Any Questions from Last Time?</vt:lpstr>
      <vt:lpstr>Exercise</vt:lpstr>
      <vt:lpstr>Today’s Objectives</vt:lpstr>
      <vt:lpstr>“Cowboy Coding”</vt:lpstr>
      <vt:lpstr>Software Development Process</vt:lpstr>
      <vt:lpstr>Example: Temperature Converter</vt:lpstr>
      <vt:lpstr>Input/Process/Output</vt:lpstr>
      <vt:lpstr>Introduction to Python (Variables)</vt:lpstr>
      <vt:lpstr>Python</vt:lpstr>
      <vt:lpstr>“Hello World!”</vt:lpstr>
      <vt:lpstr>Elements of a Program</vt:lpstr>
      <vt:lpstr>We Start Python Today!</vt:lpstr>
      <vt:lpstr>What Is a Variable?</vt:lpstr>
      <vt:lpstr>Rules for Naming Variables</vt:lpstr>
      <vt:lpstr>More Rules for Naming Variables</vt:lpstr>
      <vt:lpstr>Variables and Keywords</vt:lpstr>
      <vt:lpstr>Exercise: Variables</vt:lpstr>
      <vt:lpstr>Using Variables in Python</vt:lpstr>
      <vt:lpstr>Introduction to Python (Expressions)</vt:lpstr>
      <vt:lpstr>Expressions</vt:lpstr>
      <vt:lpstr>Expressions Example</vt:lpstr>
      <vt:lpstr>Common Mistake</vt:lpstr>
      <vt:lpstr>Variable Types</vt:lpstr>
      <vt:lpstr>Variables Types: Examples</vt:lpstr>
      <vt:lpstr>Variable Usage</vt:lpstr>
      <vt:lpstr>Introduction to Python (Input and Output)</vt:lpstr>
      <vt:lpstr>Output</vt:lpstr>
      <vt:lpstr>Output Example</vt:lpstr>
      <vt:lpstr>Output Exercise 1</vt:lpstr>
      <vt:lpstr>Output Exercise 2</vt:lpstr>
      <vt:lpstr>Output Exercise 2 Explanation</vt:lpstr>
      <vt:lpstr>Output Exercise 2 Explanation</vt:lpstr>
      <vt:lpstr>Output Exercise 2 Explanation</vt:lpstr>
      <vt:lpstr>Output Exercise 2 Explanation</vt:lpstr>
      <vt:lpstr>Output Exercise 2 Explanation</vt:lpstr>
      <vt:lpstr>Input</vt:lpstr>
      <vt:lpstr>How Input Works</vt:lpstr>
      <vt:lpstr>Input as a String</vt:lpstr>
      <vt:lpstr>Converting from String</vt:lpstr>
      <vt:lpstr>Class Exercise: Mad Libs</vt:lpstr>
      <vt:lpstr>Exercise: Calculating Averages</vt:lpstr>
      <vt:lpstr>Exercise: Assignment Weighting</vt:lpstr>
      <vt:lpstr>Announcements</vt:lpstr>
      <vt:lpstr>Practice Problem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125</cp:revision>
  <dcterms:created xsi:type="dcterms:W3CDTF">2014-05-05T14:25:42Z</dcterms:created>
  <dcterms:modified xsi:type="dcterms:W3CDTF">2016-02-06T04:59:09Z</dcterms:modified>
</cp:coreProperties>
</file>